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303" r:id="rId2"/>
    <p:sldId id="412" r:id="rId3"/>
    <p:sldId id="317" r:id="rId4"/>
    <p:sldId id="323" r:id="rId5"/>
    <p:sldId id="288" r:id="rId6"/>
    <p:sldId id="327" r:id="rId7"/>
    <p:sldId id="331" r:id="rId8"/>
    <p:sldId id="425" r:id="rId9"/>
    <p:sldId id="332" r:id="rId10"/>
    <p:sldId id="437" r:id="rId11"/>
    <p:sldId id="438" r:id="rId12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FF"/>
    <a:srgbClr val="00FFFF"/>
    <a:srgbClr val="00FF00"/>
    <a:srgbClr val="006600"/>
    <a:srgbClr val="404040"/>
    <a:srgbClr val="000000"/>
    <a:srgbClr val="00CC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93008-A311-4001-9AF0-178641D0EF6A}" v="49" dt="2019-05-28T21:07:23.6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82" autoAdjust="0"/>
    <p:restoredTop sz="86000" autoAdjust="0"/>
  </p:normalViewPr>
  <p:slideViewPr>
    <p:cSldViewPr snapToGrid="0" snapToObjects="1">
      <p:cViewPr varScale="1">
        <p:scale>
          <a:sx n="121" d="100"/>
          <a:sy n="121" d="100"/>
        </p:scale>
        <p:origin x="632" y="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556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2022-09-08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2022-09-08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75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Dictionaries are mutable.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6 min</a:t>
            </a:r>
          </a:p>
          <a:p>
            <a:endParaRPr lang="en-US" dirty="0"/>
          </a:p>
          <a:p>
            <a:r>
              <a:rPr lang="en-US"/>
              <a:t>Total: 50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47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84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85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06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68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18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99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05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49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09204" y="1562900"/>
            <a:ext cx="7792630" cy="1334281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/>
          <a:lstStyle>
            <a:lvl1pPr algn="ctr">
              <a:lnSpc>
                <a:spcPct val="80000"/>
              </a:lnSpc>
              <a:defRPr sz="4800" b="1" cap="sm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09205" y="3006744"/>
            <a:ext cx="7792629" cy="5810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86685" y="2140561"/>
            <a:ext cx="7887977" cy="1334281"/>
          </a:xfrm>
        </p:spPr>
        <p:txBody>
          <a:bodyPr/>
          <a:lstStyle>
            <a:lvl1pPr algn="ctr">
              <a:lnSpc>
                <a:spcPct val="80000"/>
              </a:lnSpc>
              <a:defRPr sz="4800" b="1" cap="sm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86685" y="3560129"/>
            <a:ext cx="788797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1" cap="small" baseline="0"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u="none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  <a:lvl2pPr>
              <a:defRPr u="none">
                <a:effectLst>
                  <a:outerShdw blurRad="38100" dist="38100" dir="2700000" algn="tl">
                    <a:srgbClr val="000000"/>
                  </a:outerShdw>
                </a:effectLst>
              </a:defRPr>
            </a:lvl2pPr>
            <a:lvl3pPr>
              <a:defRPr u="none">
                <a:effectLst>
                  <a:outerShdw blurRad="38100" dist="38100" dir="2700000" algn="tl">
                    <a:srgbClr val="000000"/>
                  </a:outerShdw>
                </a:effectLst>
              </a:defRPr>
            </a:lvl3pPr>
            <a:lvl4pPr>
              <a:defRPr u="none">
                <a:effectLst>
                  <a:outerShdw blurRad="38100" dist="38100" dir="2700000" algn="tl">
                    <a:srgbClr val="000000"/>
                  </a:outerShdw>
                </a:effectLst>
              </a:defRPr>
            </a:lvl4pPr>
            <a:lvl5pPr>
              <a:defRPr u="none">
                <a:effectLst>
                  <a:outerShdw blurRad="38100" dist="38100" dir="2700000" algn="tl">
                    <a:srgbClr val="000000"/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1" cap="small" baseline="0"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1pPr>
            <a:lvl2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2pPr>
            <a:lvl3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3pPr>
            <a:lvl4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4pPr>
            <a:lvl5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1" i="0" cap="small" baseline="0"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1pPr>
            <a:lvl2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2pPr>
            <a:lvl3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3pPr>
            <a:lvl4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4pPr>
            <a:lvl5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1pPr>
            <a:lvl2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2pPr>
            <a:lvl3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3pPr>
            <a:lvl4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4pPr>
            <a:lvl5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1" cap="small" baseline="0"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7974" y="1089535"/>
            <a:ext cx="8182182" cy="704923"/>
          </a:xfrm>
        </p:spPr>
        <p:txBody>
          <a:bodyPr/>
          <a:lstStyle/>
          <a:p>
            <a:pPr algn="ctr"/>
            <a:r>
              <a:rPr lang="en-US" sz="4000" b="1" cap="all" dirty="0"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rPr>
              <a:t>Data 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717974" y="1825104"/>
            <a:ext cx="8182183" cy="1176906"/>
          </a:xfrm>
        </p:spPr>
        <p:txBody>
          <a:bodyPr/>
          <a:lstStyle/>
          <a:p>
            <a:pPr algn="ctr"/>
            <a:r>
              <a:rPr lang="en-US" dirty="0"/>
              <a:t>“Data! Data! Data! I can’t make bricks without clay!”</a:t>
            </a:r>
          </a:p>
          <a:p>
            <a:pPr algn="ctr"/>
            <a:r>
              <a:rPr lang="en-US" sz="2000" i="1" dirty="0"/>
              <a:t>Sir Arthur Conan Doyle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504C3C2-CC68-42CE-A1E6-D0B448EA0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6245" y="2940555"/>
            <a:ext cx="2445639" cy="155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D27C81-0F78-4773-928A-BE663A58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188069"/>
            <a:ext cx="8564088" cy="4948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Python sets are unordered and contain no duplicates.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929B7-CCFC-4041-A0D0-2D9E4D26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451508"/>
            <a:ext cx="8496235" cy="592512"/>
          </a:xfrm>
        </p:spPr>
        <p:txBody>
          <a:bodyPr/>
          <a:lstStyle/>
          <a:p>
            <a:pPr algn="ctr"/>
            <a:r>
              <a:rPr lang="en-US" dirty="0"/>
              <a:t>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950BE-643B-4E4A-9DDC-1A0F5C3E7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F66B7-DEAE-406B-8E9D-15EE539713C4}"/>
              </a:ext>
            </a:extLst>
          </p:cNvPr>
          <p:cNvSpPr txBox="1"/>
          <p:nvPr/>
        </p:nvSpPr>
        <p:spPr>
          <a:xfrm>
            <a:off x="2081247" y="2038702"/>
            <a:ext cx="4991610" cy="156966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{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'Cheryl'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'Fox'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#</a:t>
            </a:r>
            <a:r>
              <a:rPr lang="en-US" sz="1200" dirty="0">
                <a:solidFill>
                  <a:schemeClr val="accent4"/>
                </a:solidFill>
                <a:latin typeface="Consolas" panose="020B0609020204030204" pitchFamily="49" charset="0"/>
              </a:rPr>
              <a:t> Note – any quote will do!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cool_kids.add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"Pete"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"Cool kids:"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cool_kids.update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({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"Lisha"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})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#</a:t>
            </a:r>
            <a:r>
              <a:rPr lang="en-US" sz="1200" dirty="0">
                <a:solidFill>
                  <a:schemeClr val="accent4"/>
                </a:solidFill>
                <a:latin typeface="Consolas" panose="020B0609020204030204" pitchFamily="49" charset="0"/>
              </a:rPr>
              <a:t> See also union()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"Cool kids:"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 - 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.join(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cool_kids.add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("Jeremiah")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32156-97B0-4B3A-869E-183C0294AEB8}"/>
              </a:ext>
            </a:extLst>
          </p:cNvPr>
          <p:cNvSpPr txBox="1"/>
          <p:nvPr/>
        </p:nvSpPr>
        <p:spPr>
          <a:xfrm>
            <a:off x="2086298" y="3836606"/>
            <a:ext cx="4991611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 kids: {'Fox', 'Cheryl', 'Pete'}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Cool kids: Fox – Cheryl – Pete - Lisha</a:t>
            </a:r>
          </a:p>
          <a:p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AttributeError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 '</a:t>
            </a:r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' object has no attribute 'add'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480F8-D9E1-8CBC-A624-7593814816FC}"/>
              </a:ext>
            </a:extLst>
          </p:cNvPr>
          <p:cNvSpPr txBox="1"/>
          <p:nvPr/>
        </p:nvSpPr>
        <p:spPr>
          <a:xfrm>
            <a:off x="2081247" y="1788056"/>
            <a:ext cx="4996662" cy="250646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notcool.py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08501-8873-255F-B624-07EA6231AE84}"/>
              </a:ext>
            </a:extLst>
          </p:cNvPr>
          <p:cNvSpPr txBox="1"/>
          <p:nvPr/>
        </p:nvSpPr>
        <p:spPr>
          <a:xfrm>
            <a:off x="5833010" y="3106988"/>
            <a:ext cx="932670" cy="27699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set literal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2BFEE1-8D5B-F0D7-6A85-64D917B08B81}"/>
              </a:ext>
            </a:extLst>
          </p:cNvPr>
          <p:cNvSpPr/>
          <p:nvPr/>
        </p:nvSpPr>
        <p:spPr>
          <a:xfrm>
            <a:off x="3163666" y="2087397"/>
            <a:ext cx="1470964" cy="18843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AFD108F-ACE9-962B-2374-C45F6A2DBD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4075" y="1363227"/>
            <a:ext cx="969003" cy="2794208"/>
          </a:xfrm>
          <a:prstGeom prst="bentConnector4">
            <a:avLst>
              <a:gd name="adj1" fmla="val 12498"/>
              <a:gd name="adj2" fmla="val 108181"/>
            </a:avLst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26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9" grpId="0" animBg="1"/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D27C81-0F78-4773-928A-BE663A58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56" y="1336298"/>
            <a:ext cx="8564088" cy="4948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dictionary, also called an associative array or map, connects keys to values: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929B7-CCFC-4041-A0D0-2D9E4D26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595576"/>
            <a:ext cx="8496235" cy="592512"/>
          </a:xfrm>
        </p:spPr>
        <p:txBody>
          <a:bodyPr/>
          <a:lstStyle/>
          <a:p>
            <a:pPr algn="ctr"/>
            <a:r>
              <a:rPr lang="en-US" dirty="0"/>
              <a:t>Dictionaries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950BE-643B-4E4A-9DDC-1A0F5C3E7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F66B7-DEAE-406B-8E9D-15EE539713C4}"/>
              </a:ext>
            </a:extLst>
          </p:cNvPr>
          <p:cNvSpPr txBox="1"/>
          <p:nvPr/>
        </p:nvSpPr>
        <p:spPr>
          <a:xfrm>
            <a:off x="1720523" y="2148871"/>
            <a:ext cx="5868478" cy="17543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character 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dict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character[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"first"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"Alberta"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character[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"last"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"Gator"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character[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"age"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= 37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"Name:"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character[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"last"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", 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character[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"first"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='')</a:t>
            </a: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"age"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character: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"Age:"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character[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"age"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32156-97B0-4B3A-869E-183C0294AEB8}"/>
              </a:ext>
            </a:extLst>
          </p:cNvPr>
          <p:cNvSpPr txBox="1"/>
          <p:nvPr/>
        </p:nvSpPr>
        <p:spPr>
          <a:xfrm>
            <a:off x="1720523" y="4098692"/>
            <a:ext cx="5868478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Name: Gator, Alberta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Age: 37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1960B65-6F79-4391-9649-BA717929BCCF}"/>
              </a:ext>
            </a:extLst>
          </p:cNvPr>
          <p:cNvSpPr/>
          <p:nvPr/>
        </p:nvSpPr>
        <p:spPr>
          <a:xfrm rot="5400000">
            <a:off x="4469739" y="3846902"/>
            <a:ext cx="250314" cy="26427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031438-D102-F0DD-FE0A-E2CF8C3D6BA5}"/>
              </a:ext>
            </a:extLst>
          </p:cNvPr>
          <p:cNvSpPr txBox="1"/>
          <p:nvPr/>
        </p:nvSpPr>
        <p:spPr>
          <a:xfrm>
            <a:off x="1720522" y="1898225"/>
            <a:ext cx="5868477" cy="250646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holler.py</a:t>
            </a:r>
          </a:p>
        </p:txBody>
      </p:sp>
    </p:spTree>
    <p:extLst>
      <p:ext uri="{BB962C8B-B14F-4D97-AF65-F5344CB8AC3E}">
        <p14:creationId xmlns:p14="http://schemas.microsoft.com/office/powerpoint/2010/main" val="92717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9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89EB6-2204-442A-87B4-6B910A3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070" y="1318432"/>
            <a:ext cx="3617182" cy="3091908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u="sng" dirty="0"/>
              <a:t>Most built-in types are one of…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Numeric</a:t>
            </a:r>
            <a:r>
              <a:rPr lang="en-US" dirty="0"/>
              <a:t> (number)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Sequence</a:t>
            </a:r>
            <a:r>
              <a:rPr lang="en-US" dirty="0"/>
              <a:t> (ordered multiset)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Container</a:t>
            </a:r>
            <a:r>
              <a:rPr lang="en-US" dirty="0"/>
              <a:t> (</a:t>
            </a:r>
            <a:r>
              <a:rPr lang="en-US" dirty="0" err="1"/>
              <a:t>iterable</a:t>
            </a:r>
            <a:r>
              <a:rPr lang="en-US" dirty="0"/>
              <a:t>*)</a:t>
            </a:r>
            <a:br>
              <a:rPr lang="en-US" dirty="0"/>
            </a:b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All Python values are one of…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Mutable </a:t>
            </a:r>
            <a:r>
              <a:rPr lang="en-US" dirty="0"/>
              <a:t>(changeable)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CC00"/>
                </a:solidFill>
              </a:rPr>
              <a:t>Immutable </a:t>
            </a:r>
            <a:r>
              <a:rPr lang="en-US" dirty="0"/>
              <a:t>(fixed)</a:t>
            </a:r>
            <a:endParaRPr lang="en-US" b="1" dirty="0">
              <a:solidFill>
                <a:srgbClr val="00CC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7453D-6ACE-484D-8D9D-7FA46B51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547446"/>
            <a:ext cx="8564089" cy="837009"/>
          </a:xfrm>
        </p:spPr>
        <p:txBody>
          <a:bodyPr/>
          <a:lstStyle/>
          <a:p>
            <a:pPr algn="ctr"/>
            <a:r>
              <a:rPr lang="en-US" dirty="0"/>
              <a:t>Overview of Built-in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62C1-AA94-484D-B88C-8F6861AF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77B40C5-7CFE-4581-9D46-DF62F78D166E}"/>
              </a:ext>
            </a:extLst>
          </p:cNvPr>
          <p:cNvSpPr txBox="1">
            <a:spLocks/>
          </p:cNvSpPr>
          <p:nvPr/>
        </p:nvSpPr>
        <p:spPr bwMode="auto">
          <a:xfrm>
            <a:off x="480020" y="4456005"/>
            <a:ext cx="8183957" cy="4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bg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spcBef>
                <a:spcPts val="600"/>
              </a:spcBef>
              <a:buFont typeface="Wingdings" charset="2"/>
              <a:buNone/>
            </a:pPr>
            <a:r>
              <a:rPr lang="en-US" dirty="0"/>
              <a:t>There are additional one-off special types too (e.g., function, file).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1AE42B-A4B1-4627-87FC-D9AB8A52A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777788"/>
              </p:ext>
            </p:extLst>
          </p:nvPr>
        </p:nvGraphicFramePr>
        <p:xfrm>
          <a:off x="5013634" y="1359122"/>
          <a:ext cx="3011013" cy="3048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91330">
                  <a:extLst>
                    <a:ext uri="{9D8B030D-6E8A-4147-A177-3AD203B41FA5}">
                      <a16:colId xmlns:a16="http://schemas.microsoft.com/office/drawing/2014/main" val="2760218567"/>
                    </a:ext>
                  </a:extLst>
                </a:gridCol>
                <a:gridCol w="941612">
                  <a:extLst>
                    <a:ext uri="{9D8B030D-6E8A-4147-A177-3AD203B41FA5}">
                      <a16:colId xmlns:a16="http://schemas.microsoft.com/office/drawing/2014/main" val="2461847906"/>
                    </a:ext>
                  </a:extLst>
                </a:gridCol>
                <a:gridCol w="1278071">
                  <a:extLst>
                    <a:ext uri="{9D8B030D-6E8A-4147-A177-3AD203B41FA5}">
                      <a16:colId xmlns:a16="http://schemas.microsoft.com/office/drawing/2014/main" val="416620077"/>
                    </a:ext>
                  </a:extLst>
                </a:gridCol>
              </a:tblGrid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Type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Category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Mutability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int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Numeric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967673834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float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Numeric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41593873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complex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Numeric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701077559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list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Sequence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581215306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tuple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Sequence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625600812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</a:rPr>
                        <a:t>string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Sequence*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187013090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range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Sequence*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312100540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Consolas" panose="020B0609020204030204" pitchFamily="49" charset="0"/>
                        </a:rPr>
                        <a:t>dict</a:t>
                      </a:r>
                      <a:endParaRPr lang="en-US" sz="1400" b="1" dirty="0">
                        <a:latin typeface="Consolas" panose="020B0609020204030204" pitchFamily="49" charset="0"/>
                        <a:ea typeface="Cambria" panose="02040503050406030204" pitchFamily="18" charset="0"/>
                        <a:cs typeface="Courier New" panose="02070309020205020404" pitchFamily="49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Container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84667481"/>
                  </a:ext>
                </a:extLst>
              </a:tr>
              <a:tr h="1492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ea typeface="Cambria" panose="02040503050406030204" pitchFamily="18" charset="0"/>
                          <a:cs typeface="Courier New" panose="02070309020205020404" pitchFamily="49" charset="0"/>
                        </a:rPr>
                        <a:t>set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Container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Mutable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298617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04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D169F-28A1-4647-B22F-D8D705A65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660218"/>
            <a:ext cx="8564088" cy="837009"/>
          </a:xfrm>
        </p:spPr>
        <p:txBody>
          <a:bodyPr/>
          <a:lstStyle/>
          <a:p>
            <a:r>
              <a:rPr lang="en-US" dirty="0"/>
              <a:t>Integer Binary Representation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5CE7C9B-4583-4BFD-8586-D2BC54DA9092}"/>
              </a:ext>
            </a:extLst>
          </p:cNvPr>
          <p:cNvGraphicFramePr>
            <a:graphicFrameLocks noGrp="1"/>
          </p:cNvGraphicFramePr>
          <p:nvPr/>
        </p:nvGraphicFramePr>
        <p:xfrm>
          <a:off x="763093" y="2606243"/>
          <a:ext cx="795073" cy="17094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1298">
                  <a:extLst>
                    <a:ext uri="{9D8B030D-6E8A-4147-A177-3AD203B41FA5}">
                      <a16:colId xmlns:a16="http://schemas.microsoft.com/office/drawing/2014/main" val="2760218567"/>
                    </a:ext>
                  </a:extLst>
                </a:gridCol>
                <a:gridCol w="493775">
                  <a:extLst>
                    <a:ext uri="{9D8B030D-6E8A-4147-A177-3AD203B41FA5}">
                      <a16:colId xmlns:a16="http://schemas.microsoft.com/office/drawing/2014/main" val="416620077"/>
                    </a:ext>
                  </a:extLst>
                </a:gridCol>
              </a:tblGrid>
              <a:tr h="1899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Bit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Val.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90025853"/>
                  </a:ext>
                </a:extLst>
              </a:tr>
              <a:tr h="1899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67673834"/>
                  </a:ext>
                </a:extLst>
              </a:tr>
              <a:tr h="1899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80847574"/>
                  </a:ext>
                </a:extLst>
              </a:tr>
              <a:tr h="189942">
                <a:tc>
                  <a:txBody>
                    <a:bodyPr/>
                    <a:lstStyle/>
                    <a:p>
                      <a:pPr algn="ctr"/>
                      <a:r>
                        <a:rPr lang="en-US" sz="1200" i="0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09547736"/>
                  </a:ext>
                </a:extLst>
              </a:tr>
              <a:tr h="1899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</a:rPr>
                        <a:t>8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84667481"/>
                  </a:ext>
                </a:extLst>
              </a:tr>
              <a:tr h="189942">
                <a:tc>
                  <a:txBody>
                    <a:bodyPr/>
                    <a:lstStyle/>
                    <a:p>
                      <a:pPr algn="ctr"/>
                      <a:r>
                        <a:rPr lang="en-US" sz="1200" i="0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</a:rPr>
                        <a:t>16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04603656"/>
                  </a:ext>
                </a:extLst>
              </a:tr>
              <a:tr h="189942">
                <a:tc>
                  <a:txBody>
                    <a:bodyPr/>
                    <a:lstStyle/>
                    <a:p>
                      <a:pPr algn="ctr"/>
                      <a:r>
                        <a:rPr lang="en-US" sz="1200" i="0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</a:rPr>
                        <a:t>32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58689732"/>
                  </a:ext>
                </a:extLst>
              </a:tr>
              <a:tr h="189942">
                <a:tc>
                  <a:txBody>
                    <a:bodyPr/>
                    <a:lstStyle/>
                    <a:p>
                      <a:pPr algn="ctr"/>
                      <a:r>
                        <a:rPr lang="en-US" sz="1200" i="0" dirty="0"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</a:rPr>
                        <a:t>64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54154302"/>
                  </a:ext>
                </a:extLst>
              </a:tr>
              <a:tr h="189942">
                <a:tc>
                  <a:txBody>
                    <a:bodyPr/>
                    <a:lstStyle/>
                    <a:p>
                      <a:pPr algn="ctr"/>
                      <a:r>
                        <a:rPr lang="en-US" sz="1200" i="0" dirty="0">
                          <a:latin typeface="Consolas" panose="020B0609020204030204" pitchFamily="49" charset="0"/>
                        </a:rP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nsolas" panose="020B0609020204030204" pitchFamily="49" charset="0"/>
                        </a:rPr>
                        <a:t>-128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261561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511866F-B825-4D52-89F5-149A37737DC5}"/>
              </a:ext>
            </a:extLst>
          </p:cNvPr>
          <p:cNvSpPr txBox="1"/>
          <p:nvPr/>
        </p:nvSpPr>
        <p:spPr>
          <a:xfrm>
            <a:off x="2762870" y="2860933"/>
            <a:ext cx="923192" cy="211472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73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FF9D68-A6DA-4B87-BE17-C278D752F33E}"/>
              </a:ext>
            </a:extLst>
          </p:cNvPr>
          <p:cNvSpPr txBox="1"/>
          <p:nvPr/>
        </p:nvSpPr>
        <p:spPr>
          <a:xfrm>
            <a:off x="1745046" y="4052278"/>
            <a:ext cx="2958839" cy="263441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64     +     8      +     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C07B8B-A4C3-4A4C-AAB7-3581F19E6BBC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flipH="1">
            <a:off x="3224464" y="3072405"/>
            <a:ext cx="2" cy="327657"/>
          </a:xfrm>
          <a:prstGeom prst="straightConnector1">
            <a:avLst/>
          </a:prstGeom>
          <a:ln w="254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CE5736-9D10-484B-8F4F-B43107A7B747}"/>
              </a:ext>
            </a:extLst>
          </p:cNvPr>
          <p:cNvCxnSpPr>
            <a:cxnSpLocks/>
          </p:cNvCxnSpPr>
          <p:nvPr/>
        </p:nvCxnSpPr>
        <p:spPr>
          <a:xfrm flipH="1">
            <a:off x="1966010" y="3629462"/>
            <a:ext cx="1016266" cy="376529"/>
          </a:xfrm>
          <a:prstGeom prst="straightConnector1">
            <a:avLst/>
          </a:prstGeom>
          <a:ln w="254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578491-F4FD-464E-B85C-7E070F559186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224466" y="3605999"/>
            <a:ext cx="65541" cy="446279"/>
          </a:xfrm>
          <a:prstGeom prst="straightConnector1">
            <a:avLst/>
          </a:prstGeom>
          <a:ln w="254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6E18F6-51D6-4FB3-A196-E1DDB1A2CDCB}"/>
              </a:ext>
            </a:extLst>
          </p:cNvPr>
          <p:cNvCxnSpPr>
            <a:cxnSpLocks/>
          </p:cNvCxnSpPr>
          <p:nvPr/>
        </p:nvCxnSpPr>
        <p:spPr>
          <a:xfrm>
            <a:off x="3257236" y="3469883"/>
            <a:ext cx="1314764" cy="536108"/>
          </a:xfrm>
          <a:prstGeom prst="straightConnector1">
            <a:avLst/>
          </a:prstGeom>
          <a:ln w="254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4E09D4-6EC8-466A-9B85-14B2F527BE84}"/>
              </a:ext>
            </a:extLst>
          </p:cNvPr>
          <p:cNvSpPr txBox="1"/>
          <p:nvPr/>
        </p:nvSpPr>
        <p:spPr>
          <a:xfrm>
            <a:off x="2762869" y="3400062"/>
            <a:ext cx="923192" cy="229400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01001001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57D998-8F9D-430A-8932-1FB1EB44C0F8}"/>
              </a:ext>
            </a:extLst>
          </p:cNvPr>
          <p:cNvSpPr txBox="1"/>
          <p:nvPr/>
        </p:nvSpPr>
        <p:spPr>
          <a:xfrm>
            <a:off x="5508842" y="2606243"/>
            <a:ext cx="290025" cy="1731479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</a:p>
          <a:p>
            <a:pPr algn="ctr">
              <a:lnSpc>
                <a:spcPct val="115000"/>
              </a:lnSpc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Z</a:t>
            </a: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z</a:t>
            </a:r>
          </a:p>
          <a:p>
            <a:pPr algn="ctr">
              <a:lnSpc>
                <a:spcPct val="115000"/>
              </a:lnSpc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</a:t>
            </a:r>
          </a:p>
          <a:p>
            <a:pPr algn="ctr">
              <a:lnSpc>
                <a:spcPct val="115000"/>
              </a:lnSpc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!</a:t>
            </a: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ctr">
              <a:lnSpc>
                <a:spcPct val="115000"/>
              </a:lnSpc>
            </a:pP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6D5CF4-AD9C-4F2B-9A9E-F1D6F5218E58}"/>
              </a:ext>
            </a:extLst>
          </p:cNvPr>
          <p:cNvSpPr txBox="1"/>
          <p:nvPr/>
        </p:nvSpPr>
        <p:spPr>
          <a:xfrm>
            <a:off x="6373323" y="2606242"/>
            <a:ext cx="419771" cy="1731480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65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66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90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97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122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13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33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B942D9-12B8-4F25-B3AC-8EA7EF2A6FD1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5798867" y="3471982"/>
            <a:ext cx="574455" cy="0"/>
          </a:xfrm>
          <a:prstGeom prst="straightConnector1">
            <a:avLst/>
          </a:prstGeom>
          <a:ln w="254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DFD4F60-F2BD-4AAA-8263-109C23403431}"/>
              </a:ext>
            </a:extLst>
          </p:cNvPr>
          <p:cNvCxnSpPr>
            <a:cxnSpLocks/>
            <a:stCxn id="30" idx="3"/>
            <a:endCxn id="36" idx="1"/>
          </p:cNvCxnSpPr>
          <p:nvPr/>
        </p:nvCxnSpPr>
        <p:spPr>
          <a:xfrm flipV="1">
            <a:off x="6793094" y="3471982"/>
            <a:ext cx="573241" cy="1"/>
          </a:xfrm>
          <a:prstGeom prst="straightConnector1">
            <a:avLst/>
          </a:prstGeom>
          <a:ln w="254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F42B42-BD44-4BA4-8D69-77BACE2C678A}"/>
              </a:ext>
            </a:extLst>
          </p:cNvPr>
          <p:cNvSpPr txBox="1"/>
          <p:nvPr/>
        </p:nvSpPr>
        <p:spPr>
          <a:xfrm>
            <a:off x="7366334" y="2606242"/>
            <a:ext cx="981954" cy="1731480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01000001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01000010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01011010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01100001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01111010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00001101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00100001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75022573-BC04-4660-809D-E14FDD6AB426}"/>
              </a:ext>
            </a:extLst>
          </p:cNvPr>
          <p:cNvSpPr txBox="1">
            <a:spLocks/>
          </p:cNvSpPr>
          <p:nvPr/>
        </p:nvSpPr>
        <p:spPr>
          <a:xfrm>
            <a:off x="5183139" y="1823447"/>
            <a:ext cx="3463389" cy="64302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Characters are stored as numbers which represent their symbols: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01FB5F31-70DD-48E1-92AD-4758E1885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D9C3E29-E965-439A-9FE8-DA375AA616D3}"/>
              </a:ext>
            </a:extLst>
          </p:cNvPr>
          <p:cNvSpPr txBox="1">
            <a:spLocks/>
          </p:cNvSpPr>
          <p:nvPr/>
        </p:nvSpPr>
        <p:spPr>
          <a:xfrm>
            <a:off x="692524" y="1823447"/>
            <a:ext cx="4140690" cy="64302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Computers use </a:t>
            </a:r>
            <a:r>
              <a:rPr lang="en-US" sz="1600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binary</a:t>
            </a: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for all data. </a:t>
            </a:r>
            <a:b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Numbers are stored using binary numbering:</a:t>
            </a:r>
          </a:p>
        </p:txBody>
      </p:sp>
    </p:spTree>
    <p:extLst>
      <p:ext uri="{BB962C8B-B14F-4D97-AF65-F5344CB8AC3E}">
        <p14:creationId xmlns:p14="http://schemas.microsoft.com/office/powerpoint/2010/main" val="401434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  <p:bldP spid="29" grpId="0" animBg="1"/>
      <p:bldP spid="30" grpId="0" animBg="1"/>
      <p:bldP spid="36" grpId="0" animBg="1"/>
      <p:bldP spid="43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37B1-77DE-4F71-9A31-57D22C5C0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514971"/>
            <a:ext cx="7765321" cy="775435"/>
          </a:xfrm>
        </p:spPr>
        <p:txBody>
          <a:bodyPr/>
          <a:lstStyle/>
          <a:p>
            <a:r>
              <a:rPr lang="en-US" dirty="0"/>
              <a:t>Octal and Hexadecimal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E0FD2-64CB-4FE4-BAE3-6BC83EA0F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401213"/>
            <a:ext cx="7765322" cy="40622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Octal (base-8, 3b) and hexadecimal (base-16, 4b) are frequently used in programming: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6EF1E8-97B0-4D68-8A18-7570FE48225C}"/>
              </a:ext>
            </a:extLst>
          </p:cNvPr>
          <p:cNvSpPr txBox="1"/>
          <p:nvPr/>
        </p:nvSpPr>
        <p:spPr>
          <a:xfrm>
            <a:off x="6202181" y="2248213"/>
            <a:ext cx="559103" cy="1731480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0x41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0x42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0x5A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0x61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0x7A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0x0D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0x21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10C773-92F9-44E7-970F-E20C87D7F93F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5906772" y="3113953"/>
            <a:ext cx="295409" cy="0"/>
          </a:xfrm>
          <a:prstGeom prst="straightConnector1">
            <a:avLst/>
          </a:prstGeom>
          <a:ln w="254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4A858A-94D8-4DE1-9CC5-1C4B56EA0223}"/>
              </a:ext>
            </a:extLst>
          </p:cNvPr>
          <p:cNvSpPr txBox="1"/>
          <p:nvPr/>
        </p:nvSpPr>
        <p:spPr>
          <a:xfrm>
            <a:off x="4966823" y="2248213"/>
            <a:ext cx="939948" cy="1731480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01000001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01000010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01011010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01100001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01111010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00001101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00100001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C0D5C-0EF6-4083-AC84-3FBE31B92274}"/>
              </a:ext>
            </a:extLst>
          </p:cNvPr>
          <p:cNvSpPr txBox="1"/>
          <p:nvPr/>
        </p:nvSpPr>
        <p:spPr>
          <a:xfrm>
            <a:off x="7055863" y="2248213"/>
            <a:ext cx="419771" cy="1731480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65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66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90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97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122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13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33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30289B-0977-435B-8DA3-9C5C1404B7E3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6761284" y="3113953"/>
            <a:ext cx="294579" cy="0"/>
          </a:xfrm>
          <a:prstGeom prst="straightConnector1">
            <a:avLst/>
          </a:prstGeom>
          <a:ln w="254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68EE218-76F3-4E12-AE53-894139ADDF79}"/>
              </a:ext>
            </a:extLst>
          </p:cNvPr>
          <p:cNvSpPr txBox="1"/>
          <p:nvPr/>
        </p:nvSpPr>
        <p:spPr>
          <a:xfrm>
            <a:off x="7770214" y="2248213"/>
            <a:ext cx="257163" cy="1731480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</a:p>
          <a:p>
            <a:pPr algn="ctr">
              <a:lnSpc>
                <a:spcPct val="115000"/>
              </a:lnSpc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Z</a:t>
            </a: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z</a:t>
            </a:r>
          </a:p>
          <a:p>
            <a:pPr algn="ctr">
              <a:lnSpc>
                <a:spcPct val="115000"/>
              </a:lnSpc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</a:t>
            </a:r>
          </a:p>
          <a:p>
            <a:pPr algn="ctr">
              <a:lnSpc>
                <a:spcPct val="115000"/>
              </a:lnSpc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!</a:t>
            </a: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ctr">
              <a:lnSpc>
                <a:spcPct val="115000"/>
              </a:lnSpc>
            </a:pP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1E8DC4-A30E-436D-B0E8-E9F09DCAEE68}"/>
              </a:ext>
            </a:extLst>
          </p:cNvPr>
          <p:cNvCxnSpPr>
            <a:cxnSpLocks/>
            <a:stCxn id="16" idx="3"/>
            <a:endCxn id="29" idx="1"/>
          </p:cNvCxnSpPr>
          <p:nvPr/>
        </p:nvCxnSpPr>
        <p:spPr>
          <a:xfrm>
            <a:off x="7475634" y="3113953"/>
            <a:ext cx="294580" cy="0"/>
          </a:xfrm>
          <a:prstGeom prst="straightConnector1">
            <a:avLst/>
          </a:prstGeom>
          <a:ln w="254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7711E8-5E9B-4E5B-8F85-2C568158117E}"/>
              </a:ext>
            </a:extLst>
          </p:cNvPr>
          <p:cNvSpPr txBox="1"/>
          <p:nvPr/>
        </p:nvSpPr>
        <p:spPr>
          <a:xfrm>
            <a:off x="2291260" y="2248213"/>
            <a:ext cx="559103" cy="1731480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001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002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032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041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072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016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021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34F0ABD-EF92-4479-B9E2-19D438E716F3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>
            <a:off x="1995851" y="3113953"/>
            <a:ext cx="295409" cy="0"/>
          </a:xfrm>
          <a:prstGeom prst="straightConnector1">
            <a:avLst/>
          </a:prstGeom>
          <a:ln w="254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39E24DD-F72B-42C7-B390-992D5F54F037}"/>
              </a:ext>
            </a:extLst>
          </p:cNvPr>
          <p:cNvSpPr txBox="1"/>
          <p:nvPr/>
        </p:nvSpPr>
        <p:spPr>
          <a:xfrm>
            <a:off x="1055903" y="2248213"/>
            <a:ext cx="939948" cy="1731480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00000001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00000010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00011010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00100001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00111010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00001110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00010001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2090F4-7FDF-41D5-BE8D-6F3E28CDFFB1}"/>
              </a:ext>
            </a:extLst>
          </p:cNvPr>
          <p:cNvSpPr txBox="1"/>
          <p:nvPr/>
        </p:nvSpPr>
        <p:spPr>
          <a:xfrm>
            <a:off x="3144943" y="2248213"/>
            <a:ext cx="419771" cy="1731480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26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33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58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14</a:t>
            </a:r>
          </a:p>
          <a:p>
            <a:pPr algn="ctr"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17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B48E2A6-2DA7-406D-AC1D-04D8AE8D73D3}"/>
              </a:ext>
            </a:extLst>
          </p:cNvPr>
          <p:cNvCxnSpPr>
            <a:cxnSpLocks/>
            <a:stCxn id="39" idx="3"/>
            <a:endCxn id="42" idx="1"/>
          </p:cNvCxnSpPr>
          <p:nvPr/>
        </p:nvCxnSpPr>
        <p:spPr>
          <a:xfrm>
            <a:off x="2850363" y="3113953"/>
            <a:ext cx="294579" cy="0"/>
          </a:xfrm>
          <a:prstGeom prst="straightConnector1">
            <a:avLst/>
          </a:prstGeom>
          <a:ln w="254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66139F76-CD46-45D9-8C29-CFB5AE643E23}"/>
              </a:ext>
            </a:extLst>
          </p:cNvPr>
          <p:cNvSpPr txBox="1">
            <a:spLocks/>
          </p:cNvSpPr>
          <p:nvPr/>
        </p:nvSpPr>
        <p:spPr>
          <a:xfrm>
            <a:off x="1055903" y="1822813"/>
            <a:ext cx="2508811" cy="3555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u="sng" dirty="0">
                <a:solidFill>
                  <a:schemeClr val="bg1"/>
                </a:solidFill>
              </a:rPr>
              <a:t>Octal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76619F22-CCC1-4404-A61B-74E01AB5ECE3}"/>
              </a:ext>
            </a:extLst>
          </p:cNvPr>
          <p:cNvSpPr txBox="1">
            <a:spLocks/>
          </p:cNvSpPr>
          <p:nvPr/>
        </p:nvSpPr>
        <p:spPr>
          <a:xfrm>
            <a:off x="4966823" y="1889199"/>
            <a:ext cx="3060554" cy="3555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u="sng" dirty="0" err="1">
                <a:solidFill>
                  <a:schemeClr val="bg1"/>
                </a:solidFill>
              </a:rPr>
              <a:t>Hexidecimal</a:t>
            </a:r>
            <a:endParaRPr lang="en-US" sz="1500" u="sng" dirty="0">
              <a:solidFill>
                <a:schemeClr val="bg1"/>
              </a:solidFill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01F412CE-722B-4CC4-A42E-1D77FFE584E9}"/>
              </a:ext>
            </a:extLst>
          </p:cNvPr>
          <p:cNvSpPr txBox="1">
            <a:spLocks/>
          </p:cNvSpPr>
          <p:nvPr/>
        </p:nvSpPr>
        <p:spPr>
          <a:xfrm>
            <a:off x="685345" y="4209452"/>
            <a:ext cx="7765322" cy="70581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By convention, octal is prefixed with ‘</a:t>
            </a:r>
            <a:r>
              <a:rPr lang="en-US" sz="1600" b="1" dirty="0">
                <a:solidFill>
                  <a:srgbClr val="FFC000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0</a:t>
            </a: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’, while hex is prefixed with ‘</a:t>
            </a:r>
            <a:r>
              <a:rPr lang="en-US" sz="1600" b="1" dirty="0">
                <a:solidFill>
                  <a:srgbClr val="FFC000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0x</a:t>
            </a: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’.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Binary numbers are prefixed with ‘</a:t>
            </a:r>
            <a:r>
              <a:rPr lang="en-US" sz="1600" b="1" dirty="0">
                <a:solidFill>
                  <a:srgbClr val="FFC000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0b</a:t>
            </a: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’.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85B7C431-3945-434D-9103-B1B571AD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63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6" grpId="0" animBg="1"/>
      <p:bldP spid="29" grpId="0" animBg="1"/>
      <p:bldP spid="39" grpId="0" animBg="1"/>
      <p:bldP spid="41" grpId="0" animBg="1"/>
      <p:bldP spid="42" grpId="0" animBg="1"/>
      <p:bldP spid="46" grpId="0"/>
      <p:bldP spid="47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4139-6F6D-4E3F-BDCB-8B6242D3A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83" y="691862"/>
            <a:ext cx="7765321" cy="618978"/>
          </a:xfrm>
        </p:spPr>
        <p:txBody>
          <a:bodyPr/>
          <a:lstStyle/>
          <a:p>
            <a:r>
              <a:rPr lang="en-US" dirty="0"/>
              <a:t>Floating Point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7B80A-9A95-4055-9FCB-C7CBA9A9C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881" y="1433876"/>
            <a:ext cx="7765321" cy="33972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We can use </a:t>
            </a:r>
            <a:r>
              <a:rPr lang="en-US" b="1" dirty="0">
                <a:solidFill>
                  <a:srgbClr val="FFC000"/>
                </a:solidFill>
              </a:rPr>
              <a:t>floating point</a:t>
            </a:r>
            <a:r>
              <a:rPr lang="en-US" dirty="0"/>
              <a:t> numbers for radix-based numbers.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255F286-9316-4726-981C-85DF1A8513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375980"/>
              </p:ext>
            </p:extLst>
          </p:nvPr>
        </p:nvGraphicFramePr>
        <p:xfrm>
          <a:off x="1821126" y="2057836"/>
          <a:ext cx="274802" cy="13830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802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3830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</a:txBody>
                  <a:tcPr marL="46800" marR="46800" marT="46800" marB="4680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92E8FA3F-F5B9-4C99-AD60-267ED9286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310" y="3643195"/>
            <a:ext cx="88487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tabLst>
                <a:tab pos="428625" algn="l"/>
              </a:tabLst>
            </a:pPr>
            <a:r>
              <a:rPr lang="en-US" altLang="ja-JP" sz="1200" b="1" dirty="0">
                <a:solidFill>
                  <a:schemeClr val="bg1"/>
                </a:solidFill>
                <a:ea typeface="MS Mincho" panose="02020609040205080304" pitchFamily="49" charset="-128"/>
                <a:cs typeface="Arial" panose="020B0604020202020204" pitchFamily="34" charset="0"/>
              </a:rPr>
              <a:t>OUTPUT:</a:t>
            </a:r>
            <a:endParaRPr lang="en-US" altLang="ja-JP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688391-DEED-4541-9A8B-4411AB8D24EA}"/>
              </a:ext>
            </a:extLst>
          </p:cNvPr>
          <p:cNvSpPr txBox="1"/>
          <p:nvPr/>
        </p:nvSpPr>
        <p:spPr>
          <a:xfrm>
            <a:off x="1821126" y="3884518"/>
            <a:ext cx="5510020" cy="4556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What is the original cost of the item?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Final cost: 11.11.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81709E-113A-4026-B8A0-D9CD3DBF764B}"/>
              </a:ext>
            </a:extLst>
          </p:cNvPr>
          <p:cNvSpPr txBox="1"/>
          <p:nvPr/>
        </p:nvSpPr>
        <p:spPr>
          <a:xfrm>
            <a:off x="2098960" y="2057835"/>
            <a:ext cx="5232187" cy="138309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6800" tIns="46800" rIns="46800" bIns="46800" rtlCol="0">
            <a:noAutofit/>
          </a:bodyPr>
          <a:lstStyle/>
          <a:p>
            <a:pPr algn="just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taxPercent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10</a:t>
            </a:r>
          </a:p>
          <a:p>
            <a:pPr algn="just"/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"What is the original cost of the item? 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cost = float(input())</a:t>
            </a: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 </a:t>
            </a: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multiplier = 1.0 +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taxPercent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/ 100</a:t>
            </a: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 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"Final cost:", cost * multiplier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137561-EDC6-47E8-B848-6864834415C8}"/>
              </a:ext>
            </a:extLst>
          </p:cNvPr>
          <p:cNvSpPr txBox="1"/>
          <p:nvPr/>
        </p:nvSpPr>
        <p:spPr>
          <a:xfrm>
            <a:off x="6464594" y="2123952"/>
            <a:ext cx="754910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integer literal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134A82-B45F-4EFD-B4AC-FDCCE6B584E7}"/>
              </a:ext>
            </a:extLst>
          </p:cNvPr>
          <p:cNvSpPr txBox="1"/>
          <p:nvPr/>
        </p:nvSpPr>
        <p:spPr>
          <a:xfrm>
            <a:off x="5067265" y="3888068"/>
            <a:ext cx="1638057" cy="19883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10.10</a:t>
            </a:r>
          </a:p>
        </p:txBody>
      </p:sp>
      <p:sp>
        <p:nvSpPr>
          <p:cNvPr id="55" name="Slide Number Placeholder 3">
            <a:extLst>
              <a:ext uri="{FF2B5EF4-FFF2-40B4-BE49-F238E27FC236}">
                <a16:creationId xmlns:a16="http://schemas.microsoft.com/office/drawing/2014/main" id="{0DF9E41F-2598-40FB-A71E-AD368C7CE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E1B5FEE-0149-BE94-3A8D-C75B90B0D011}"/>
              </a:ext>
            </a:extLst>
          </p:cNvPr>
          <p:cNvSpPr txBox="1"/>
          <p:nvPr/>
        </p:nvSpPr>
        <p:spPr>
          <a:xfrm>
            <a:off x="1821126" y="1800818"/>
            <a:ext cx="5508542" cy="257018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taxes.py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B8FDD17-2B7E-34AB-AA34-B6547C53EFDE}"/>
              </a:ext>
            </a:extLst>
          </p:cNvPr>
          <p:cNvSpPr txBox="1"/>
          <p:nvPr/>
        </p:nvSpPr>
        <p:spPr>
          <a:xfrm>
            <a:off x="6198449" y="2625233"/>
            <a:ext cx="1021055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floating point literal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116ED46-DE85-8BE6-5317-38A62A27DF5A}"/>
              </a:ext>
            </a:extLst>
          </p:cNvPr>
          <p:cNvSpPr/>
          <p:nvPr/>
        </p:nvSpPr>
        <p:spPr>
          <a:xfrm>
            <a:off x="3221664" y="2097218"/>
            <a:ext cx="207939" cy="18843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044A4F5-C2E6-C8F3-9B54-32B4F221F68B}"/>
              </a:ext>
            </a:extLst>
          </p:cNvPr>
          <p:cNvSpPr/>
          <p:nvPr/>
        </p:nvSpPr>
        <p:spPr>
          <a:xfrm>
            <a:off x="3219931" y="3019942"/>
            <a:ext cx="294531" cy="18843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CF463A0-630D-2406-628D-A81975E67A33}"/>
              </a:ext>
            </a:extLst>
          </p:cNvPr>
          <p:cNvSpPr/>
          <p:nvPr/>
        </p:nvSpPr>
        <p:spPr>
          <a:xfrm>
            <a:off x="3722314" y="3024453"/>
            <a:ext cx="1376761" cy="18843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56E8C7-A389-031E-9BE1-9BD9795B71A7}"/>
              </a:ext>
            </a:extLst>
          </p:cNvPr>
          <p:cNvSpPr txBox="1"/>
          <p:nvPr/>
        </p:nvSpPr>
        <p:spPr>
          <a:xfrm>
            <a:off x="6286833" y="3132354"/>
            <a:ext cx="932670" cy="27699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promotion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C5A03DC8-E458-52E8-F3BE-9DEB17A42F4F}"/>
              </a:ext>
            </a:extLst>
          </p:cNvPr>
          <p:cNvCxnSpPr>
            <a:stCxn id="64" idx="2"/>
            <a:endCxn id="12" idx="1"/>
          </p:cNvCxnSpPr>
          <p:nvPr/>
        </p:nvCxnSpPr>
        <p:spPr>
          <a:xfrm rot="16200000" flipH="1">
            <a:off x="4860547" y="750738"/>
            <a:ext cx="69134" cy="3138960"/>
          </a:xfrm>
          <a:prstGeom prst="bentConnector2">
            <a:avLst/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FBD46A6-562E-A467-682E-3B768F9E306D}"/>
              </a:ext>
            </a:extLst>
          </p:cNvPr>
          <p:cNvCxnSpPr>
            <a:cxnSpLocks/>
            <a:stCxn id="65" idx="0"/>
          </p:cNvCxnSpPr>
          <p:nvPr/>
        </p:nvCxnSpPr>
        <p:spPr>
          <a:xfrm rot="5400000" flipH="1" flipV="1">
            <a:off x="4696312" y="1520837"/>
            <a:ext cx="169991" cy="2828220"/>
          </a:xfrm>
          <a:prstGeom prst="bentConnector2">
            <a:avLst/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9EA957DA-107C-7637-12F2-E671D66BCDB6}"/>
              </a:ext>
            </a:extLst>
          </p:cNvPr>
          <p:cNvCxnSpPr>
            <a:cxnSpLocks/>
            <a:stCxn id="66" idx="0"/>
            <a:endCxn id="67" idx="1"/>
          </p:cNvCxnSpPr>
          <p:nvPr/>
        </p:nvCxnSpPr>
        <p:spPr>
          <a:xfrm rot="16200000" flipH="1">
            <a:off x="5225563" y="2209584"/>
            <a:ext cx="246401" cy="1876138"/>
          </a:xfrm>
          <a:prstGeom prst="bentConnector4">
            <a:avLst>
              <a:gd name="adj1" fmla="val -28049"/>
              <a:gd name="adj2" fmla="val 68346"/>
            </a:avLst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CC028769-831C-A1EE-9D47-3C6E85ADB164}"/>
              </a:ext>
            </a:extLst>
          </p:cNvPr>
          <p:cNvSpPr txBox="1">
            <a:spLocks/>
          </p:cNvSpPr>
          <p:nvPr/>
        </p:nvSpPr>
        <p:spPr bwMode="auto">
          <a:xfrm>
            <a:off x="557912" y="4392404"/>
            <a:ext cx="7893205" cy="46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Python automatically </a:t>
            </a:r>
            <a:r>
              <a:rPr lang="en-US" b="1" dirty="0">
                <a:solidFill>
                  <a:srgbClr val="FFC000"/>
                </a:solidFill>
              </a:rPr>
              <a:t>promotes</a:t>
            </a:r>
            <a:r>
              <a:rPr lang="en-US" dirty="0"/>
              <a:t> integers as necessary for operations.</a:t>
            </a:r>
          </a:p>
        </p:txBody>
      </p:sp>
    </p:spTree>
    <p:extLst>
      <p:ext uri="{BB962C8B-B14F-4D97-AF65-F5344CB8AC3E}">
        <p14:creationId xmlns:p14="http://schemas.microsoft.com/office/powerpoint/2010/main" val="200710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/>
      <p:bldP spid="60" grpId="0" animBg="1"/>
      <p:bldP spid="64" grpId="0" animBg="1"/>
      <p:bldP spid="65" grpId="0" animBg="1"/>
      <p:bldP spid="66" grpId="0" animBg="1"/>
      <p:bldP spid="67" grpId="0" animBg="1"/>
      <p:bldP spid="7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8D457B-E24A-4CD0-A017-7B770F634EA9}"/>
              </a:ext>
            </a:extLst>
          </p:cNvPr>
          <p:cNvSpPr txBox="1"/>
          <p:nvPr/>
        </p:nvSpPr>
        <p:spPr>
          <a:xfrm>
            <a:off x="1491170" y="2051434"/>
            <a:ext cx="6314411" cy="178431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6800" tIns="46800" rIns="46800" bIns="46800" rtlCol="0">
            <a:noAutofit/>
          </a:bodyPr>
          <a:lstStyle/>
          <a:p>
            <a:pPr algn="just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myLulz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0.7</a:t>
            </a:r>
          </a:p>
          <a:p>
            <a:pPr algn="just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yourLulz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0.4</a:t>
            </a:r>
          </a:p>
          <a:p>
            <a:pPr algn="just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lolDiff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myLulz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yourLulz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lolDiff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-= 0.3</a:t>
            </a:r>
          </a:p>
          <a:p>
            <a:pPr algn="just"/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lolDiff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== 0:</a:t>
            </a: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"SOMEONE TOOK ALL THE THINGS!"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algn="just"/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"Difference is"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lolDiff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31A6C3-BDA2-4ADE-9F01-3E1F5BE21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057960"/>
              </p:ext>
            </p:extLst>
          </p:nvPr>
        </p:nvGraphicFramePr>
        <p:xfrm>
          <a:off x="1219864" y="2051434"/>
          <a:ext cx="271307" cy="17843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1307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78431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</a:txBody>
                  <a:tcPr marL="46800" marR="46800" marT="46800" marB="4680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60AB81B-69C1-4485-8148-1F08C7F64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605002"/>
            <a:ext cx="7765321" cy="671403"/>
          </a:xfrm>
        </p:spPr>
        <p:txBody>
          <a:bodyPr/>
          <a:lstStyle/>
          <a:p>
            <a:r>
              <a:rPr lang="en-US" dirty="0"/>
              <a:t>Precision vs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C2EC7-7A47-44CA-88E1-4A6D02280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87" y="1340067"/>
            <a:ext cx="8901239" cy="396452"/>
          </a:xfrm>
        </p:spPr>
        <p:txBody>
          <a:bodyPr/>
          <a:lstStyle/>
          <a:p>
            <a:pPr marL="0" indent="0" algn="ctr">
              <a:buNone/>
            </a:pPr>
            <a:r>
              <a:rPr lang="en-US" sz="1900" dirty="0"/>
              <a:t>Floating point numbers give us better </a:t>
            </a:r>
            <a:r>
              <a:rPr lang="en-US" sz="1900" b="1" dirty="0">
                <a:solidFill>
                  <a:srgbClr val="FFC000"/>
                </a:solidFill>
              </a:rPr>
              <a:t>precision</a:t>
            </a:r>
            <a:r>
              <a:rPr lang="en-US" sz="1900" dirty="0"/>
              <a:t>, but sometimes lower </a:t>
            </a:r>
            <a:r>
              <a:rPr lang="en-US" sz="1900" b="1" dirty="0">
                <a:solidFill>
                  <a:srgbClr val="FFC000"/>
                </a:solidFill>
              </a:rPr>
              <a:t>accuracy</a:t>
            </a:r>
            <a:r>
              <a:rPr lang="en-US" sz="19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5099F-65D6-498D-B6C1-7B258BAEFBC1}"/>
              </a:ext>
            </a:extLst>
          </p:cNvPr>
          <p:cNvSpPr txBox="1"/>
          <p:nvPr/>
        </p:nvSpPr>
        <p:spPr>
          <a:xfrm>
            <a:off x="1219864" y="4303415"/>
            <a:ext cx="6585717" cy="2295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Difference is -5.551115123125783e-17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F1D335F-1B8C-46E9-B379-0B1653EF5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483" y="4049499"/>
            <a:ext cx="88487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tabLst>
                <a:tab pos="428625" algn="l"/>
              </a:tabLst>
            </a:pPr>
            <a:r>
              <a:rPr lang="en-US" altLang="ja-JP" sz="1200" b="1" dirty="0">
                <a:solidFill>
                  <a:schemeClr val="bg1"/>
                </a:solidFill>
                <a:ea typeface="MS Mincho" panose="02020609040205080304" pitchFamily="49" charset="-128"/>
                <a:cs typeface="Arial" panose="020B0604020202020204" pitchFamily="34" charset="0"/>
              </a:rPr>
              <a:t>OUTPUT:</a:t>
            </a:r>
            <a:endParaRPr lang="en-US" altLang="ja-JP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24A7C-2557-44A2-A25E-D73A5BA7FA08}"/>
              </a:ext>
            </a:extLst>
          </p:cNvPr>
          <p:cNvSpPr txBox="1"/>
          <p:nvPr/>
        </p:nvSpPr>
        <p:spPr>
          <a:xfrm>
            <a:off x="6599845" y="3027771"/>
            <a:ext cx="1134111" cy="27699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 zero!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64A3E3C-1489-4553-B4E9-AFE2850AD70F}"/>
              </a:ext>
            </a:extLst>
          </p:cNvPr>
          <p:cNvSpPr/>
          <p:nvPr/>
        </p:nvSpPr>
        <p:spPr>
          <a:xfrm>
            <a:off x="1514305" y="2659980"/>
            <a:ext cx="644396" cy="158599"/>
          </a:xfrm>
          <a:prstGeom prst="round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8CD04D8-2479-4D09-BE52-10A6E63914A9}"/>
              </a:ext>
            </a:extLst>
          </p:cNvPr>
          <p:cNvSpPr/>
          <p:nvPr/>
        </p:nvSpPr>
        <p:spPr>
          <a:xfrm>
            <a:off x="2247940" y="2109577"/>
            <a:ext cx="339215" cy="158302"/>
          </a:xfrm>
          <a:prstGeom prst="round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6B84EB-9F7E-4C90-8764-4188ABD7C92B}"/>
              </a:ext>
            </a:extLst>
          </p:cNvPr>
          <p:cNvSpPr txBox="1"/>
          <p:nvPr/>
        </p:nvSpPr>
        <p:spPr>
          <a:xfrm>
            <a:off x="5235058" y="2409221"/>
            <a:ext cx="2498898" cy="27699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0.4000000000000000222044605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E371844-498B-45FD-B042-8AF3CCFE321D}"/>
              </a:ext>
            </a:extLst>
          </p:cNvPr>
          <p:cNvSpPr/>
          <p:nvPr/>
        </p:nvSpPr>
        <p:spPr>
          <a:xfrm>
            <a:off x="2414190" y="2295175"/>
            <a:ext cx="339215" cy="158302"/>
          </a:xfrm>
          <a:prstGeom prst="round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11322BC-C002-4B8E-9653-F733C6928CAA}"/>
              </a:ext>
            </a:extLst>
          </p:cNvPr>
          <p:cNvSpPr/>
          <p:nvPr/>
        </p:nvSpPr>
        <p:spPr>
          <a:xfrm>
            <a:off x="2419409" y="2659564"/>
            <a:ext cx="328770" cy="159008"/>
          </a:xfrm>
          <a:prstGeom prst="round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1A3B9D26-600E-460A-9AD1-07F28F372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6D04B-92E2-2924-481F-70DDF025C3B6}"/>
              </a:ext>
            </a:extLst>
          </p:cNvPr>
          <p:cNvSpPr txBox="1"/>
          <p:nvPr/>
        </p:nvSpPr>
        <p:spPr>
          <a:xfrm>
            <a:off x="1219863" y="1795404"/>
            <a:ext cx="6585717" cy="257018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for_the_lulz.py</a:t>
            </a: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27A9C649-5E24-E879-295D-5AD9810DEEA8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>
            <a:off x="2753405" y="2374326"/>
            <a:ext cx="2481653" cy="173395"/>
          </a:xfrm>
          <a:prstGeom prst="bentConnector3">
            <a:avLst>
              <a:gd name="adj1" fmla="val 77244"/>
            </a:avLst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9763C4A-6C7B-81C6-E814-EA39EB59C6D0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587155" y="2188728"/>
            <a:ext cx="2660623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8E8ECA1-EB3C-4672-A8B1-DE7323C7F6AC}"/>
              </a:ext>
            </a:extLst>
          </p:cNvPr>
          <p:cNvSpPr txBox="1"/>
          <p:nvPr/>
        </p:nvSpPr>
        <p:spPr>
          <a:xfrm>
            <a:off x="5235058" y="2097327"/>
            <a:ext cx="2498898" cy="27699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0.6999999999999999555910790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E0A6134A-05DC-F6A6-148D-6C5F7E3F370F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3039222" y="1615859"/>
            <a:ext cx="125015" cy="2530453"/>
          </a:xfrm>
          <a:prstGeom prst="bentConnector2">
            <a:avLst/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8C27A10-650E-DEB8-C4F3-4BFBD875A5CB}"/>
              </a:ext>
            </a:extLst>
          </p:cNvPr>
          <p:cNvCxnSpPr>
            <a:cxnSpLocks/>
          </p:cNvCxnSpPr>
          <p:nvPr/>
        </p:nvCxnSpPr>
        <p:spPr>
          <a:xfrm>
            <a:off x="2751641" y="2769257"/>
            <a:ext cx="2573851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4F27A8E-E47E-4374-8787-1A72ED5122B5}"/>
              </a:ext>
            </a:extLst>
          </p:cNvPr>
          <p:cNvSpPr txBox="1"/>
          <p:nvPr/>
        </p:nvSpPr>
        <p:spPr>
          <a:xfrm>
            <a:off x="5235058" y="2718496"/>
            <a:ext cx="2498898" cy="27699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0.2999999999999999888977697</a:t>
            </a:r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49216541-C80E-260A-C108-78EF7B63259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263771" y="2943099"/>
            <a:ext cx="2336074" cy="223172"/>
          </a:xfrm>
          <a:prstGeom prst="bentConnector3">
            <a:avLst>
              <a:gd name="adj1" fmla="val 35529"/>
            </a:avLst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27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11" grpId="0" animBg="1"/>
      <p:bldP spid="12" grpId="0" animBg="1"/>
      <p:bldP spid="20" grpId="0" animBg="1"/>
      <p:bldP spid="27" grpId="0" animBg="1"/>
      <p:bldP spid="32" grpId="0" animBg="1"/>
      <p:bldP spid="35" grpId="0" animBg="1"/>
      <p:bldP spid="30" grpId="0" animBg="1"/>
      <p:bldP spid="19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8D457B-E24A-4CD0-A017-7B770F634EA9}"/>
              </a:ext>
            </a:extLst>
          </p:cNvPr>
          <p:cNvSpPr txBox="1"/>
          <p:nvPr/>
        </p:nvSpPr>
        <p:spPr>
          <a:xfrm>
            <a:off x="2297084" y="2056600"/>
            <a:ext cx="4821806" cy="178431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6800" tIns="46800" rIns="46800" bIns="46800" rtlCol="0">
            <a:noAutofit/>
          </a:bodyPr>
          <a:lstStyle/>
          <a:p>
            <a:pPr algn="just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myLulz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0.7</a:t>
            </a:r>
          </a:p>
          <a:p>
            <a:pPr algn="just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yourLulz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0.4</a:t>
            </a:r>
          </a:p>
          <a:p>
            <a:pPr algn="just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lolDiff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myLulz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yourLulz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lolDiff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-= 0.3</a:t>
            </a:r>
          </a:p>
          <a:p>
            <a:pPr algn="just"/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lolDiff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&lt; 0.00001:</a:t>
            </a: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"SOMEONE TOOK ALL THE THINGS!"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algn="just"/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else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"Difference is"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lolDiff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31A6C3-BDA2-4ADE-9F01-3E1F5BE21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286673"/>
              </p:ext>
            </p:extLst>
          </p:nvPr>
        </p:nvGraphicFramePr>
        <p:xfrm>
          <a:off x="2025777" y="2056600"/>
          <a:ext cx="271307" cy="17843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1307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178431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01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02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03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04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</a:txBody>
                  <a:tcPr marL="46800" marR="46800" marT="46800" marB="4680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60AB81B-69C1-4485-8148-1F08C7F64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605002"/>
            <a:ext cx="7765321" cy="671403"/>
          </a:xfrm>
        </p:spPr>
        <p:txBody>
          <a:bodyPr/>
          <a:lstStyle/>
          <a:p>
            <a:r>
              <a:rPr lang="en-US" dirty="0"/>
              <a:t>Floating Point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C2EC7-7A47-44CA-88E1-4A6D02280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87" y="1340067"/>
            <a:ext cx="8901239" cy="3964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To catch edge cases, define a </a:t>
            </a:r>
            <a:r>
              <a:rPr lang="en-US" b="1" dirty="0">
                <a:solidFill>
                  <a:srgbClr val="FFC000"/>
                </a:solidFill>
              </a:rPr>
              <a:t>delta value</a:t>
            </a:r>
            <a:r>
              <a:rPr lang="en-US" dirty="0"/>
              <a:t> (buffer) for comparisons: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5099F-65D6-498D-B6C1-7B258BAEFBC1}"/>
              </a:ext>
            </a:extLst>
          </p:cNvPr>
          <p:cNvSpPr txBox="1"/>
          <p:nvPr/>
        </p:nvSpPr>
        <p:spPr>
          <a:xfrm>
            <a:off x="2025777" y="4308581"/>
            <a:ext cx="5093113" cy="2295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SOMEONE TOOK ALL THE THINGS!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F1D335F-1B8C-46E9-B379-0B1653EF5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396" y="4054665"/>
            <a:ext cx="88487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tabLst>
                <a:tab pos="428625" algn="l"/>
              </a:tabLst>
            </a:pPr>
            <a:r>
              <a:rPr lang="en-US" altLang="ja-JP" sz="1200" b="1" dirty="0">
                <a:solidFill>
                  <a:schemeClr val="bg1"/>
                </a:solidFill>
                <a:ea typeface="MS Mincho" panose="02020609040205080304" pitchFamily="49" charset="-128"/>
                <a:cs typeface="Arial" panose="020B0604020202020204" pitchFamily="34" charset="0"/>
              </a:rPr>
              <a:t>OUTPUT:</a:t>
            </a:r>
            <a:endParaRPr lang="en-US" altLang="ja-JP" sz="1200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11322BC-C002-4B8E-9653-F733C6928CAA}"/>
              </a:ext>
            </a:extLst>
          </p:cNvPr>
          <p:cNvSpPr/>
          <p:nvPr/>
        </p:nvSpPr>
        <p:spPr>
          <a:xfrm>
            <a:off x="3415502" y="3037313"/>
            <a:ext cx="618152" cy="159008"/>
          </a:xfrm>
          <a:prstGeom prst="round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1A3B9D26-600E-460A-9AD1-07F28F372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6D04B-92E2-2924-481F-70DDF025C3B6}"/>
              </a:ext>
            </a:extLst>
          </p:cNvPr>
          <p:cNvSpPr txBox="1"/>
          <p:nvPr/>
        </p:nvSpPr>
        <p:spPr>
          <a:xfrm>
            <a:off x="2025777" y="1800570"/>
            <a:ext cx="5093114" cy="257018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for_the_lulz.py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8C27A10-650E-DEB8-C4F3-4BFBD875A5CB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4033654" y="3116817"/>
            <a:ext cx="2181193" cy="11283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4F27A8E-E47E-4374-8787-1A72ED5122B5}"/>
              </a:ext>
            </a:extLst>
          </p:cNvPr>
          <p:cNvSpPr txBox="1"/>
          <p:nvPr/>
        </p:nvSpPr>
        <p:spPr>
          <a:xfrm>
            <a:off x="5842887" y="2990086"/>
            <a:ext cx="1155909" cy="27699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Delta value</a:t>
            </a:r>
          </a:p>
        </p:txBody>
      </p:sp>
    </p:spTree>
    <p:extLst>
      <p:ext uri="{BB962C8B-B14F-4D97-AF65-F5344CB8AC3E}">
        <p14:creationId xmlns:p14="http://schemas.microsoft.com/office/powerpoint/2010/main" val="261579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35" grpId="0" animBg="1"/>
      <p:bldP spid="30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89EB6-2204-442A-87B4-6B910A3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789" y="1040085"/>
            <a:ext cx="7269724" cy="359297"/>
          </a:xfrm>
        </p:spPr>
        <p:txBody>
          <a:bodyPr/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Python supports complex types as a built-in type.</a:t>
            </a:r>
            <a:endParaRPr lang="en-US" b="1" dirty="0">
              <a:solidFill>
                <a:srgbClr val="00CC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7453D-6ACE-484D-8D9D-7FA46B51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466614"/>
            <a:ext cx="8564089" cy="837009"/>
          </a:xfrm>
        </p:spPr>
        <p:txBody>
          <a:bodyPr/>
          <a:lstStyle/>
          <a:p>
            <a:pPr algn="ctr"/>
            <a:r>
              <a:rPr lang="en-US" dirty="0"/>
              <a:t>Complex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62C1-AA94-484D-B88C-8F6861AF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1FBDBF-356D-41A3-A6DF-703FEFB10E65}"/>
              </a:ext>
            </a:extLst>
          </p:cNvPr>
          <p:cNvSpPr txBox="1"/>
          <p:nvPr/>
        </p:nvSpPr>
        <p:spPr>
          <a:xfrm>
            <a:off x="679400" y="1532498"/>
            <a:ext cx="5064649" cy="32316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math</a:t>
            </a: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phase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(state):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math.atan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state.imag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/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state.real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def </a:t>
            </a:r>
            <a:r>
              <a:rPr lang="en-US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circuit = complex(1, 2)</a:t>
            </a:r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"Phase"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circuit,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"is %.3f"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% phase(circuit))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circuit = (2 + 1j) - 1j</a:t>
            </a: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"Phase"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circuit,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"is %.3f"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% phase(circuit))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</a:rPr>
              <a:t>i^i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:"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1j ** 1j)</a:t>
            </a: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__name__ ==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"__main__"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main()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# Call main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4AC9C-65AC-44B5-B375-6D41C21DE127}"/>
              </a:ext>
            </a:extLst>
          </p:cNvPr>
          <p:cNvSpPr txBox="1"/>
          <p:nvPr/>
        </p:nvSpPr>
        <p:spPr>
          <a:xfrm>
            <a:off x="5850140" y="1526772"/>
            <a:ext cx="2632056" cy="32316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Phase (1+2j) is 1.107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Phase (2+0j) is 0.000</a:t>
            </a:r>
          </a:p>
          <a:p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i^i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 (0.20787957635076193+0j)</a:t>
            </a: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95CF8-5562-FECB-ACB3-C5EC57ED91AA}"/>
              </a:ext>
            </a:extLst>
          </p:cNvPr>
          <p:cNvSpPr txBox="1"/>
          <p:nvPr/>
        </p:nvSpPr>
        <p:spPr>
          <a:xfrm>
            <a:off x="4546651" y="2865599"/>
            <a:ext cx="932670" cy="277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promotion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BC1E33-33A8-2F11-AD07-4CB068261026}"/>
              </a:ext>
            </a:extLst>
          </p:cNvPr>
          <p:cNvSpPr/>
          <p:nvPr/>
        </p:nvSpPr>
        <p:spPr>
          <a:xfrm>
            <a:off x="1941878" y="3414097"/>
            <a:ext cx="691036" cy="18843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5C02CFD-A5FF-C947-A5DD-D9C7009F8863}"/>
              </a:ext>
            </a:extLst>
          </p:cNvPr>
          <p:cNvCxnSpPr>
            <a:cxnSpLocks/>
            <a:stCxn id="10" idx="0"/>
            <a:endCxn id="9" idx="3"/>
          </p:cNvCxnSpPr>
          <p:nvPr/>
        </p:nvCxnSpPr>
        <p:spPr>
          <a:xfrm rot="5400000" flipH="1" flipV="1">
            <a:off x="3678359" y="1613136"/>
            <a:ext cx="409998" cy="3191925"/>
          </a:xfrm>
          <a:prstGeom prst="bentConnector4">
            <a:avLst>
              <a:gd name="adj1" fmla="val 2869"/>
              <a:gd name="adj2" fmla="val 103601"/>
            </a:avLst>
          </a:prstGeom>
          <a:ln w="127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26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E3F0-0068-4511-9ABF-14764933A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072" y="409495"/>
            <a:ext cx="7677258" cy="530965"/>
          </a:xfrm>
        </p:spPr>
        <p:txBody>
          <a:bodyPr/>
          <a:lstStyle/>
          <a:p>
            <a:r>
              <a:rPr lang="en-US" dirty="0"/>
              <a:t>Boolean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AF6BF-9A39-4981-B009-0756C665A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72" y="1018210"/>
            <a:ext cx="7677259" cy="40335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store truth values using a </a:t>
            </a:r>
            <a:r>
              <a:rPr lang="en-US" b="1" dirty="0" err="1">
                <a:solidFill>
                  <a:srgbClr val="00FF00"/>
                </a:solidFill>
              </a:rPr>
              <a:t>boolean</a:t>
            </a:r>
            <a:r>
              <a:rPr lang="en-US" dirty="0"/>
              <a:t> type: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983479-6B3C-42DD-AB07-D3B1C0A2674F}"/>
              </a:ext>
            </a:extLst>
          </p:cNvPr>
          <p:cNvSpPr txBox="1"/>
          <p:nvPr/>
        </p:nvSpPr>
        <p:spPr>
          <a:xfrm>
            <a:off x="1288091" y="1705284"/>
            <a:ext cx="3655208" cy="284425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46800" tIns="46800" rIns="46800" bIns="46800" rtlCol="0">
            <a:noAutofit/>
          </a:bodyPr>
          <a:lstStyle/>
          <a:p>
            <a:pPr algn="just"/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random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import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randint</a:t>
            </a:r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"Try to guess my number (0-100)!"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algn="just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magic_number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randint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(0, 100)</a:t>
            </a:r>
          </a:p>
          <a:p>
            <a:pPr algn="just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has_found_answer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False</a:t>
            </a:r>
          </a:p>
          <a:p>
            <a:pPr algn="just"/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while not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has_found_answer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"What’s your guess? 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, end=‘’)</a:t>
            </a:r>
          </a:p>
          <a:p>
            <a:pPr algn="just"/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guess = int(input())</a:t>
            </a:r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pPr algn="just"/>
            <a:endParaRPr lang="en-US" sz="1200" dirty="0">
              <a:solidFill>
                <a:srgbClr val="00FFFF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if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guess !=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magic_number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"Nope. Try again!"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algn="just"/>
            <a:r>
              <a:rPr lang="en-US" sz="1200" dirty="0">
                <a:solidFill>
                  <a:srgbClr val="00FFFF"/>
                </a:solidFill>
                <a:latin typeface="Consolas" panose="020B0609020204030204" pitchFamily="49" charset="0"/>
              </a:rPr>
              <a:t>    else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has_found_answer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FF00FF"/>
                </a:solidFill>
                <a:latin typeface="Consolas" panose="020B0609020204030204" pitchFamily="49" charset="0"/>
              </a:rPr>
              <a:t>True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algn="just"/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</a:rPr>
              <a:t>"Thanks for playing!"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242AFA-E66B-4605-A2FE-84B8BAA45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127115"/>
              </p:ext>
            </p:extLst>
          </p:nvPr>
        </p:nvGraphicFramePr>
        <p:xfrm>
          <a:off x="1016785" y="1705283"/>
          <a:ext cx="276310" cy="28442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310">
                  <a:extLst>
                    <a:ext uri="{9D8B030D-6E8A-4147-A177-3AD203B41FA5}">
                      <a16:colId xmlns:a16="http://schemas.microsoft.com/office/drawing/2014/main" val="2652359085"/>
                    </a:ext>
                  </a:extLst>
                </a:gridCol>
              </a:tblGrid>
              <a:tr h="284425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05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06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07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08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09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17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18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19</a:t>
                      </a:r>
                    </a:p>
                  </a:txBody>
                  <a:tcPr marL="46800" marR="46800" marT="46800" marB="4680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6102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43D7DF7-82CD-4DCC-81AA-DF06F409821B}"/>
              </a:ext>
            </a:extLst>
          </p:cNvPr>
          <p:cNvSpPr txBox="1"/>
          <p:nvPr/>
        </p:nvSpPr>
        <p:spPr>
          <a:xfrm>
            <a:off x="5384840" y="1705282"/>
            <a:ext cx="2733921" cy="284425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Try to guess my number (1-100)!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What's your guess? 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15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Nope. Try again!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What's your guess? 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37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Nope. Try again!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What’s your guess? 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42</a:t>
            </a: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Thanks for playing!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1E804FD-E9FD-427E-811B-4FF964718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2613" y="1435454"/>
            <a:ext cx="890201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tabLst>
                <a:tab pos="428625" algn="l"/>
              </a:tabLst>
            </a:pPr>
            <a:r>
              <a:rPr lang="en-US" altLang="ja-JP" sz="1200" b="1" dirty="0">
                <a:solidFill>
                  <a:schemeClr val="bg1"/>
                </a:solidFill>
                <a:ea typeface="MS Mincho" panose="02020609040205080304" pitchFamily="49" charset="-128"/>
                <a:cs typeface="Arial" panose="020B0604020202020204" pitchFamily="34" charset="0"/>
              </a:rPr>
              <a:t>OUTPUT:</a:t>
            </a:r>
            <a:endParaRPr lang="en-US" altLang="ja-JP" sz="1200" dirty="0">
              <a:solidFill>
                <a:schemeClr val="bg1"/>
              </a:solidFill>
            </a:endParaRP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5A0E8D4E-0090-48A2-88E7-9E1D0C0057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5B6FCA-BDBD-ED5E-DC91-AA681557448A}"/>
              </a:ext>
            </a:extLst>
          </p:cNvPr>
          <p:cNvSpPr txBox="1"/>
          <p:nvPr/>
        </p:nvSpPr>
        <p:spPr>
          <a:xfrm>
            <a:off x="1016785" y="1453235"/>
            <a:ext cx="3926514" cy="257018"/>
          </a:xfrm>
          <a:prstGeom prst="rect">
            <a:avLst/>
          </a:prstGeom>
          <a:solidFill>
            <a:srgbClr val="000060"/>
          </a:solidFill>
          <a:ln>
            <a:solidFill>
              <a:schemeClr val="bg1"/>
            </a:solidFill>
          </a:ln>
        </p:spPr>
        <p:txBody>
          <a:bodyPr wrap="square" lIns="54864" tIns="0" rIns="54864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magic.py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4C5EB1-30D6-06AB-DFB2-69ED664C790C}"/>
              </a:ext>
            </a:extLst>
          </p:cNvPr>
          <p:cNvSpPr txBox="1">
            <a:spLocks/>
          </p:cNvSpPr>
          <p:nvPr/>
        </p:nvSpPr>
        <p:spPr bwMode="auto">
          <a:xfrm>
            <a:off x="733370" y="4561664"/>
            <a:ext cx="7677259" cy="46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u="none" kern="1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n-US" dirty="0"/>
              <a:t>A </a:t>
            </a:r>
            <a:r>
              <a:rPr lang="en-US" dirty="0" err="1"/>
              <a:t>boolean</a:t>
            </a:r>
            <a:r>
              <a:rPr lang="en-US" dirty="0"/>
              <a:t> value can be thought of as holding “0” or “1”.</a:t>
            </a:r>
          </a:p>
        </p:txBody>
      </p:sp>
    </p:spTree>
    <p:extLst>
      <p:ext uri="{BB962C8B-B14F-4D97-AF65-F5344CB8AC3E}">
        <p14:creationId xmlns:p14="http://schemas.microsoft.com/office/powerpoint/2010/main" val="271532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23109</TotalTime>
  <Words>1114</Words>
  <Application>Microsoft Office PowerPoint</Application>
  <PresentationFormat>On-screen Show (16:9)</PresentationFormat>
  <Paragraphs>358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Bookman Old Style</vt:lpstr>
      <vt:lpstr>Calibri</vt:lpstr>
      <vt:lpstr>Cambria</vt:lpstr>
      <vt:lpstr>Consolas</vt:lpstr>
      <vt:lpstr>Rockwell</vt:lpstr>
      <vt:lpstr>Wingdings</vt:lpstr>
      <vt:lpstr>PNE Theme Slide Deck</vt:lpstr>
      <vt:lpstr>Data Types</vt:lpstr>
      <vt:lpstr>Overview of Built-in Types</vt:lpstr>
      <vt:lpstr>Integer Binary Representation</vt:lpstr>
      <vt:lpstr>Octal and Hexadecimal</vt:lpstr>
      <vt:lpstr>Floating Point Numbers</vt:lpstr>
      <vt:lpstr>Precision vs Accuracy</vt:lpstr>
      <vt:lpstr>Floating Point Comparison</vt:lpstr>
      <vt:lpstr>Complex Numbers</vt:lpstr>
      <vt:lpstr>Boolean Variables</vt:lpstr>
      <vt:lpstr>Sets</vt:lpstr>
      <vt:lpstr>Dictionaries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Blanchard, Jeremiah J</cp:lastModifiedBy>
  <cp:revision>670</cp:revision>
  <cp:lastPrinted>2014-01-31T19:29:42Z</cp:lastPrinted>
  <dcterms:created xsi:type="dcterms:W3CDTF">2013-09-18T13:46:37Z</dcterms:created>
  <dcterms:modified xsi:type="dcterms:W3CDTF">2022-09-08T16:44:46Z</dcterms:modified>
</cp:coreProperties>
</file>